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99" r:id="rId2"/>
    <p:sldMasterId id="2147483717" r:id="rId3"/>
    <p:sldMasterId id="2147483735" r:id="rId4"/>
    <p:sldMasterId id="2147483750" r:id="rId5"/>
    <p:sldMasterId id="2147483757" r:id="rId6"/>
    <p:sldMasterId id="2147483776" r:id="rId7"/>
    <p:sldMasterId id="2147483788" r:id="rId8"/>
  </p:sldMasterIdLst>
  <p:notesMasterIdLst>
    <p:notesMasterId r:id="rId25"/>
  </p:notesMasterIdLst>
  <p:sldIdLst>
    <p:sldId id="256" r:id="rId9"/>
    <p:sldId id="257" r:id="rId10"/>
    <p:sldId id="258" r:id="rId11"/>
    <p:sldId id="268" r:id="rId12"/>
    <p:sldId id="266" r:id="rId13"/>
    <p:sldId id="267" r:id="rId14"/>
    <p:sldId id="262" r:id="rId15"/>
    <p:sldId id="269" r:id="rId16"/>
    <p:sldId id="271" r:id="rId17"/>
    <p:sldId id="260" r:id="rId18"/>
    <p:sldId id="261" r:id="rId19"/>
    <p:sldId id="273" r:id="rId20"/>
    <p:sldId id="270" r:id="rId21"/>
    <p:sldId id="263" r:id="rId22"/>
    <p:sldId id="272"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30BECA3-C5D2-440E-A252-F5DC9C5B27BB}">
          <p14:sldIdLst>
            <p14:sldId id="256"/>
            <p14:sldId id="257"/>
          </p14:sldIdLst>
        </p14:section>
        <p14:section name="Content" id="{D96CC9BE-C76B-4E87-8253-9977B78A2962}">
          <p14:sldIdLst>
            <p14:sldId id="258"/>
            <p14:sldId id="268"/>
            <p14:sldId id="266"/>
            <p14:sldId id="267"/>
            <p14:sldId id="262"/>
            <p14:sldId id="269"/>
            <p14:sldId id="271"/>
            <p14:sldId id="260"/>
            <p14:sldId id="261"/>
            <p14:sldId id="273"/>
            <p14:sldId id="270"/>
            <p14:sldId id="263"/>
            <p14:sldId id="272"/>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E1E98-EAF8-4987-949B-6355D899FAB1}" type="datetimeFigureOut">
              <a:rPr lang="en-US" smtClean="0"/>
              <a:t>10/18/2016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33E1B9-D3FC-40F9-AD28-550AEC64A91B}" type="slidenum">
              <a:rPr lang="en-US" smtClean="0"/>
              <a:t>‹#›</a:t>
            </a:fld>
            <a:endParaRPr lang="en-US"/>
          </a:p>
        </p:txBody>
      </p:sp>
    </p:spTree>
    <p:extLst>
      <p:ext uri="{BB962C8B-B14F-4D97-AF65-F5344CB8AC3E}">
        <p14:creationId xmlns:p14="http://schemas.microsoft.com/office/powerpoint/2010/main" val="3481304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603759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VM</a:t>
            </a:r>
            <a:r>
              <a:rPr lang="en-US" baseline="0" dirty="0"/>
              <a:t> Extension</a:t>
            </a:r>
            <a:endParaRPr lang="en-US" altLang="zh-CN" dirty="0"/>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Azure PowerShell v0.8 or higher has been installed and configured.</a:t>
            </a:r>
          </a:p>
          <a:p>
            <a:pPr marL="171450" indent="-171450">
              <a:buFont typeface="Arial" panose="020B0604020202020204" pitchFamily="34" charset="0"/>
              <a:buChar char="•"/>
            </a:pPr>
            <a:r>
              <a:rPr lang="en-US" altLang="zh-CN" baseline="0" dirty="0"/>
              <a:t>Desired Azure subscription has already been selected. </a:t>
            </a:r>
          </a:p>
          <a:p>
            <a:pPr marL="171450" indent="-171450">
              <a:buFont typeface="Arial" panose="020B0604020202020204" pitchFamily="34" charset="0"/>
              <a:buChar char="•"/>
            </a:pPr>
            <a:r>
              <a:rPr lang="en-US" altLang="zh-CN" baseline="0" dirty="0"/>
              <a:t>A storage account has been provisioned under the same Azure subscription.</a:t>
            </a:r>
          </a:p>
          <a:p>
            <a:pPr marL="171450" indent="-171450">
              <a:buFont typeface="Arial" panose="020B0604020202020204" pitchFamily="34" charset="0"/>
              <a:buChar char="•"/>
            </a:pPr>
            <a:r>
              <a:rPr lang="en-US" altLang="zh-CN" baseline="0" dirty="0"/>
              <a:t>A </a:t>
            </a:r>
            <a:r>
              <a:rPr lang="en-US" altLang="zh-CN" b="1" baseline="0" dirty="0"/>
              <a:t>scripts </a:t>
            </a:r>
            <a:r>
              <a:rPr lang="en-US" altLang="zh-CN" b="0" baseline="0" dirty="0"/>
              <a:t>container has been created under the storage account with public read access.</a:t>
            </a:r>
          </a:p>
          <a:p>
            <a:pPr marL="171450" indent="-171450">
              <a:buFont typeface="Arial" panose="020B0604020202020204" pitchFamily="34" charset="0"/>
              <a:buChar char="•"/>
            </a:pPr>
            <a:r>
              <a:rPr lang="en-US" altLang="zh-CN" b="0" baseline="0" dirty="0"/>
              <a:t>A </a:t>
            </a:r>
            <a:r>
              <a:rPr lang="en-US" altLang="zh-CN" b="1" baseline="0" dirty="0"/>
              <a:t>helloworld.ps1</a:t>
            </a:r>
            <a:r>
              <a:rPr lang="en-US" altLang="zh-CN" b="0" baseline="0" dirty="0"/>
              <a:t> PowerShell script has been uploaded to the container. The content of the script is a single line: </a:t>
            </a:r>
            <a:r>
              <a:rPr lang="en-US" altLang="zh-CN" b="1" baseline="0" dirty="0"/>
              <a:t>write-output “Hello World!”</a:t>
            </a:r>
          </a:p>
          <a:p>
            <a:pPr marL="171450" indent="-171450">
              <a:buFont typeface="Arial" panose="020B0604020202020204" pitchFamily="34" charset="0"/>
              <a:buChar char="•"/>
            </a:pPr>
            <a:r>
              <a:rPr lang="en-US" altLang="zh-CN" baseline="0" dirty="0"/>
              <a:t>PowerShell environment has been set with large font for easy reading.</a:t>
            </a:r>
          </a:p>
          <a:p>
            <a:pPr marL="171450" indent="-171450">
              <a:buFont typeface="Arial" panose="020B0604020202020204" pitchFamily="34" charset="0"/>
              <a:buChar char="•"/>
            </a:pPr>
            <a:r>
              <a:rPr lang="en-US" altLang="zh-CN" baseline="0" dirty="0"/>
              <a:t>A Windows Server 2012 VM has been provisioned.</a:t>
            </a:r>
          </a:p>
          <a:p>
            <a:pPr marL="0" indent="0">
              <a:buFont typeface="Arial" panose="020B0604020202020204" pitchFamily="34" charset="0"/>
              <a:buNone/>
            </a:pPr>
            <a:endParaRPr lang="en-US" altLang="zh-CN" dirty="0"/>
          </a:p>
          <a:p>
            <a:r>
              <a:rPr lang="en-US" altLang="zh-CN" b="1" dirty="0"/>
              <a:t>Steps:</a:t>
            </a:r>
          </a:p>
          <a:p>
            <a:pPr marL="228600" indent="-228600">
              <a:buFont typeface="+mj-lt"/>
              <a:buAutoNum type="arabicPeriod"/>
            </a:pPr>
            <a:r>
              <a:rPr lang="en-US" altLang="zh-CN" b="0" dirty="0"/>
              <a:t>In</a:t>
            </a:r>
            <a:r>
              <a:rPr lang="en-US" altLang="zh-CN" b="0" baseline="0" dirty="0"/>
              <a:t> Azure PowerShell, issue command: </a:t>
            </a:r>
            <a:r>
              <a:rPr lang="en-US" altLang="zh-CN" b="1" baseline="0" dirty="0">
                <a:latin typeface="Courier New" panose="02070309020205020404" pitchFamily="49" charset="0"/>
                <a:cs typeface="Courier New" panose="02070309020205020404" pitchFamily="49" charset="0"/>
              </a:rPr>
              <a:t>Get-</a:t>
            </a:r>
            <a:r>
              <a:rPr lang="en-US" altLang="zh-CN" b="1" baseline="0" dirty="0" err="1">
                <a:latin typeface="Courier New" panose="02070309020205020404" pitchFamily="49" charset="0"/>
                <a:cs typeface="Courier New" panose="02070309020205020404" pitchFamily="49" charset="0"/>
              </a:rPr>
              <a:t>AzureVMAvailableExtension</a:t>
            </a:r>
            <a:r>
              <a:rPr lang="en-US" altLang="zh-CN" b="1" baseline="0" dirty="0">
                <a:latin typeface="Courier New" panose="02070309020205020404" pitchFamily="49" charset="0"/>
                <a:cs typeface="Courier New" panose="02070309020205020404" pitchFamily="49" charset="0"/>
              </a:rPr>
              <a:t> | Format-Table -Property </a:t>
            </a:r>
            <a:r>
              <a:rPr lang="en-US" altLang="zh-CN" b="1" baseline="0" dirty="0" err="1">
                <a:latin typeface="Courier New" panose="02070309020205020404" pitchFamily="49" charset="0"/>
                <a:cs typeface="Courier New" panose="02070309020205020404" pitchFamily="49" charset="0"/>
              </a:rPr>
              <a:t>ExtensionName</a:t>
            </a:r>
            <a:r>
              <a:rPr lang="en-US" altLang="zh-CN" b="1" baseline="0" dirty="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a:t>The above </a:t>
            </a:r>
            <a:r>
              <a:rPr lang="en-US" altLang="zh-CN" b="0" baseline="0" dirty="0" err="1"/>
              <a:t>cmdlet</a:t>
            </a:r>
            <a:r>
              <a:rPr lang="en-US" altLang="zh-CN" b="0" baseline="0" dirty="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a:t>Issue the following </a:t>
            </a:r>
            <a:r>
              <a:rPr lang="en-US" altLang="zh-CN" b="0" baseline="0" dirty="0" err="1"/>
              <a:t>cmdlets</a:t>
            </a:r>
            <a:r>
              <a:rPr lang="en-US" altLang="zh-CN" b="0" baseline="0" dirty="0"/>
              <a:t> to get a reference to the virtual machine instance:</a:t>
            </a:r>
          </a:p>
          <a:p>
            <a:pPr marL="0" indent="0">
              <a:buFont typeface="+mj-lt"/>
              <a:buNone/>
            </a:pPr>
            <a:r>
              <a:rPr lang="en-US" altLang="zh-CN" b="1" baseline="0" dirty="0"/>
              <a:t>      $</a:t>
            </a:r>
            <a:r>
              <a:rPr lang="en-US" altLang="zh-CN" b="1" baseline="0" dirty="0" err="1"/>
              <a:t>serviceName</a:t>
            </a:r>
            <a:r>
              <a:rPr lang="en-US" altLang="zh-CN" b="1" baseline="0" dirty="0"/>
              <a:t> = “[cloud service that hosts the VM]”</a:t>
            </a:r>
          </a:p>
          <a:p>
            <a:pPr marL="0" indent="0">
              <a:buFont typeface="+mj-lt"/>
              <a:buNone/>
            </a:pPr>
            <a:r>
              <a:rPr lang="en-US" altLang="zh-CN" b="1" baseline="0" dirty="0"/>
              <a:t>      $</a:t>
            </a:r>
            <a:r>
              <a:rPr lang="en-US" altLang="zh-CN" b="1" baseline="0" dirty="0" err="1"/>
              <a:t>vmName</a:t>
            </a:r>
            <a:r>
              <a:rPr lang="en-US" altLang="zh-CN" b="1" baseline="0" dirty="0"/>
              <a:t> = “[name of the VM]”</a:t>
            </a:r>
          </a:p>
          <a:p>
            <a:pPr marL="0" indent="0">
              <a:buFont typeface="+mj-lt"/>
              <a:buNone/>
            </a:pPr>
            <a:r>
              <a:rPr lang="en-US" altLang="zh-CN" b="1" baseline="0" dirty="0"/>
              <a:t>      $</a:t>
            </a:r>
            <a:r>
              <a:rPr lang="en-US" altLang="zh-CN" b="1" baseline="0" dirty="0" err="1"/>
              <a:t>vm</a:t>
            </a:r>
            <a:r>
              <a:rPr lang="en-US" altLang="zh-CN" b="1" baseline="0" dirty="0"/>
              <a:t>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228600" indent="-228600">
              <a:buFont typeface="+mj-lt"/>
              <a:buAutoNum type="arabicPeriod" startAt="4"/>
            </a:pPr>
            <a:r>
              <a:rPr lang="en-US" altLang="zh-CN" b="0" baseline="0" dirty="0"/>
              <a:t>Next, issue command </a:t>
            </a:r>
            <a:r>
              <a:rPr lang="en-US" altLang="zh-CN" b="1" baseline="0" dirty="0"/>
              <a:t>Get-</a:t>
            </a:r>
            <a:r>
              <a:rPr lang="en-US" altLang="zh-CN" b="1" baseline="0" dirty="0" err="1"/>
              <a:t>AzureVMExtension</a:t>
            </a:r>
            <a:r>
              <a:rPr lang="en-US" altLang="zh-CN" b="1" baseline="0" dirty="0"/>
              <a:t> –VM $</a:t>
            </a:r>
            <a:r>
              <a:rPr lang="en-US" altLang="zh-CN" b="1" baseline="0" dirty="0" err="1"/>
              <a:t>vm</a:t>
            </a:r>
            <a:r>
              <a:rPr lang="en-US" altLang="zh-CN" b="0" baseline="0" dirty="0"/>
              <a:t>. This lists VM extensions that are currently installed on the VM.</a:t>
            </a:r>
          </a:p>
          <a:p>
            <a:pPr marL="228600" indent="-228600">
              <a:buFont typeface="+mj-lt"/>
              <a:buAutoNum type="arabicPeriod" startAt="4"/>
            </a:pPr>
            <a:r>
              <a:rPr lang="en-US" altLang="zh-CN" b="0" baseline="0" dirty="0"/>
              <a:t>Use the following </a:t>
            </a:r>
            <a:r>
              <a:rPr lang="en-US" altLang="zh-CN" b="0" baseline="0" dirty="0" err="1"/>
              <a:t>cmdlet</a:t>
            </a:r>
            <a:r>
              <a:rPr lang="en-US" altLang="zh-CN" b="0" baseline="0" dirty="0"/>
              <a:t> to enable Custom Script Extension, and instruct it to download and execute the helloworld.ps1 (this takes about 20-30 seconds):</a:t>
            </a:r>
          </a:p>
          <a:p>
            <a:pPr marL="0" indent="0">
              <a:buFont typeface="+mj-lt"/>
              <a:buNone/>
            </a:pPr>
            <a:r>
              <a:rPr lang="en-US" altLang="zh-CN" b="1" baseline="0" dirty="0"/>
              <a:t>Set-</a:t>
            </a:r>
            <a:r>
              <a:rPr lang="en-US" altLang="zh-CN" b="1" baseline="0" dirty="0" err="1"/>
              <a:t>AzureVMCustomScriptExtension</a:t>
            </a:r>
            <a:r>
              <a:rPr lang="en-US" altLang="zh-CN" b="1" baseline="0" dirty="0"/>
              <a:t> -</a:t>
            </a:r>
            <a:r>
              <a:rPr lang="en-US" altLang="zh-CN" b="1" baseline="0" dirty="0" err="1"/>
              <a:t>ContainerName</a:t>
            </a:r>
            <a:r>
              <a:rPr lang="en-US" altLang="zh-CN" b="1" baseline="0" dirty="0"/>
              <a:t> scripts -</a:t>
            </a:r>
            <a:r>
              <a:rPr lang="en-US" altLang="zh-CN" b="1" baseline="0" dirty="0" err="1"/>
              <a:t>StorageAccountName</a:t>
            </a:r>
            <a:r>
              <a:rPr lang="en-US" altLang="zh-CN" b="1" baseline="0" dirty="0"/>
              <a:t> '[your storage account name]' -VM $</a:t>
            </a:r>
            <a:r>
              <a:rPr lang="en-US" altLang="zh-CN" b="1" baseline="0" dirty="0" err="1"/>
              <a:t>vm</a:t>
            </a:r>
            <a:r>
              <a:rPr lang="en-US" altLang="zh-CN" b="1" baseline="0" dirty="0"/>
              <a:t> -</a:t>
            </a:r>
            <a:r>
              <a:rPr lang="en-US" altLang="zh-CN" b="1" baseline="0" dirty="0" err="1"/>
              <a:t>FileName</a:t>
            </a:r>
            <a:r>
              <a:rPr lang="en-US" altLang="zh-CN" b="1" baseline="0" dirty="0"/>
              <a:t> ‘helloworld.ps1' -Run ‘helloworld.ps1' | Update-</a:t>
            </a:r>
            <a:r>
              <a:rPr lang="en-US" altLang="zh-CN" b="1" baseline="0" dirty="0" err="1"/>
              <a:t>AzureVM</a:t>
            </a:r>
            <a:r>
              <a:rPr lang="en-US" altLang="zh-CN" b="1" baseline="0" dirty="0"/>
              <a:t> -Verbose</a:t>
            </a:r>
          </a:p>
          <a:p>
            <a:pPr marL="0" indent="0">
              <a:buFont typeface="+mj-lt"/>
              <a:buNone/>
            </a:pPr>
            <a:r>
              <a:rPr lang="en-US" altLang="zh-CN" b="0" baseline="0" dirty="0"/>
              <a:t>6. Next, we’ll retrieve and display the script execution result:</a:t>
            </a:r>
          </a:p>
          <a:p>
            <a:pPr marL="0" indent="0">
              <a:buFont typeface="+mj-lt"/>
              <a:buNone/>
            </a:pPr>
            <a:r>
              <a:rPr lang="en-US" altLang="zh-CN" b="1" baseline="0" dirty="0"/>
              <a:t>$status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0" indent="0">
              <a:buFont typeface="+mj-lt"/>
              <a:buNone/>
            </a:pPr>
            <a:r>
              <a:rPr lang="en-US" altLang="zh-CN" b="1" baseline="0" dirty="0"/>
              <a:t>$result = $status.ResourceExtensionStatusList.ExtensionSettingStatus.SubStatusList | Select Name, @{"Label"="</a:t>
            </a:r>
            <a:r>
              <a:rPr lang="en-US" altLang="zh-CN" b="1" baseline="0" dirty="0" err="1"/>
              <a:t>Message";Expression</a:t>
            </a:r>
            <a:r>
              <a:rPr lang="en-US" altLang="zh-CN" b="1" baseline="0" dirty="0"/>
              <a:t> = {$_.</a:t>
            </a:r>
            <a:r>
              <a:rPr lang="en-US" altLang="zh-CN" b="1" baseline="0" dirty="0" err="1"/>
              <a:t>FormattedMessage.Message</a:t>
            </a:r>
            <a:r>
              <a:rPr lang="en-US" altLang="zh-CN" b="1" baseline="0" dirty="0"/>
              <a:t> }} </a:t>
            </a:r>
          </a:p>
          <a:p>
            <a:pPr marL="0" indent="0">
              <a:buFont typeface="+mj-lt"/>
              <a:buNone/>
            </a:pPr>
            <a:r>
              <a:rPr lang="en-US" altLang="zh-CN" b="1" baseline="0" dirty="0"/>
              <a:t>$result |</a:t>
            </a:r>
            <a:r>
              <a:rPr lang="en-US" altLang="zh-CN" b="1" baseline="0" dirty="0" err="1"/>
              <a:t>fl</a:t>
            </a:r>
            <a:endParaRPr lang="en-US" altLang="zh-CN" b="1" baseline="0" dirty="0"/>
          </a:p>
          <a:p>
            <a:pPr marL="0" indent="0">
              <a:buFont typeface="+mj-lt"/>
              <a:buNone/>
            </a:pPr>
            <a:endParaRPr lang="en-US" altLang="zh-CN" b="0" baseline="0" dirty="0"/>
          </a:p>
          <a:p>
            <a:pPr marL="0" indent="0">
              <a:buFont typeface="+mj-lt"/>
              <a:buNone/>
            </a:pPr>
            <a:r>
              <a:rPr lang="en-US" altLang="zh-CN" b="0" baseline="0" dirty="0"/>
              <a:t>(see screenshots in hidden slides for references)</a:t>
            </a:r>
          </a:p>
          <a:p>
            <a:pPr marL="0" indent="0">
              <a:buFont typeface="+mj-lt"/>
              <a:buNone/>
            </a:pPr>
            <a:r>
              <a:rPr lang="en-US" altLang="zh-CN" b="0" baseline="0" dirty="0"/>
              <a:t>(see this blog: http://azure.microsoft.com/blog/2014/07/15/automating-sql-server-vm-configuration-using-custom-script-extension/ for more details on Custom Script Extension)</a:t>
            </a:r>
          </a:p>
          <a:p>
            <a:pPr marL="0" indent="0">
              <a:buFont typeface="+mj-lt"/>
              <a:buNone/>
            </a:pPr>
            <a:endParaRPr lang="en-US" altLang="zh-CN" b="0" baseline="0" dirty="0"/>
          </a:p>
          <a:p>
            <a:pPr marL="228600" indent="-228600">
              <a:buFont typeface="+mj-lt"/>
              <a:buAutoNum type="arabicPeriod" startAt="4"/>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574736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291598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151077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367780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3901160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VM</a:t>
            </a:r>
            <a:r>
              <a:rPr lang="en-US" baseline="0" dirty="0"/>
              <a:t> Extension</a:t>
            </a:r>
            <a:endParaRPr lang="en-US" altLang="zh-CN" dirty="0"/>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Azure PowerShell v0.8 or higher has been installed and configured.</a:t>
            </a:r>
          </a:p>
          <a:p>
            <a:pPr marL="171450" indent="-171450">
              <a:buFont typeface="Arial" panose="020B0604020202020204" pitchFamily="34" charset="0"/>
              <a:buChar char="•"/>
            </a:pPr>
            <a:r>
              <a:rPr lang="en-US" altLang="zh-CN" baseline="0" dirty="0"/>
              <a:t>Desired Azure subscription has already been selected. </a:t>
            </a:r>
          </a:p>
          <a:p>
            <a:pPr marL="171450" indent="-171450">
              <a:buFont typeface="Arial" panose="020B0604020202020204" pitchFamily="34" charset="0"/>
              <a:buChar char="•"/>
            </a:pPr>
            <a:r>
              <a:rPr lang="en-US" altLang="zh-CN" baseline="0" dirty="0"/>
              <a:t>A storage account has been provisioned under the same Azure subscription.</a:t>
            </a:r>
          </a:p>
          <a:p>
            <a:pPr marL="171450" indent="-171450">
              <a:buFont typeface="Arial" panose="020B0604020202020204" pitchFamily="34" charset="0"/>
              <a:buChar char="•"/>
            </a:pPr>
            <a:r>
              <a:rPr lang="en-US" altLang="zh-CN" baseline="0" dirty="0"/>
              <a:t>A </a:t>
            </a:r>
            <a:r>
              <a:rPr lang="en-US" altLang="zh-CN" b="1" baseline="0" dirty="0"/>
              <a:t>scripts </a:t>
            </a:r>
            <a:r>
              <a:rPr lang="en-US" altLang="zh-CN" b="0" baseline="0" dirty="0"/>
              <a:t>container has been created under the storage account with public read access.</a:t>
            </a:r>
          </a:p>
          <a:p>
            <a:pPr marL="171450" indent="-171450">
              <a:buFont typeface="Arial" panose="020B0604020202020204" pitchFamily="34" charset="0"/>
              <a:buChar char="•"/>
            </a:pPr>
            <a:r>
              <a:rPr lang="en-US" altLang="zh-CN" b="0" baseline="0" dirty="0"/>
              <a:t>A </a:t>
            </a:r>
            <a:r>
              <a:rPr lang="en-US" altLang="zh-CN" b="1" baseline="0" dirty="0"/>
              <a:t>helloworld.ps1</a:t>
            </a:r>
            <a:r>
              <a:rPr lang="en-US" altLang="zh-CN" b="0" baseline="0" dirty="0"/>
              <a:t> PowerShell script has been uploaded to the container. The content of the script is a single line: </a:t>
            </a:r>
            <a:r>
              <a:rPr lang="en-US" altLang="zh-CN" b="1" baseline="0" dirty="0"/>
              <a:t>write-output “Hello World!”</a:t>
            </a:r>
          </a:p>
          <a:p>
            <a:pPr marL="171450" indent="-171450">
              <a:buFont typeface="Arial" panose="020B0604020202020204" pitchFamily="34" charset="0"/>
              <a:buChar char="•"/>
            </a:pPr>
            <a:r>
              <a:rPr lang="en-US" altLang="zh-CN" baseline="0" dirty="0"/>
              <a:t>PowerShell environment has been set with large font for easy reading.</a:t>
            </a:r>
          </a:p>
          <a:p>
            <a:pPr marL="171450" indent="-171450">
              <a:buFont typeface="Arial" panose="020B0604020202020204" pitchFamily="34" charset="0"/>
              <a:buChar char="•"/>
            </a:pPr>
            <a:r>
              <a:rPr lang="en-US" altLang="zh-CN" baseline="0" dirty="0"/>
              <a:t>A Windows Server 2012 VM has been provisioned.</a:t>
            </a:r>
          </a:p>
          <a:p>
            <a:pPr marL="0" indent="0">
              <a:buFont typeface="Arial" panose="020B0604020202020204" pitchFamily="34" charset="0"/>
              <a:buNone/>
            </a:pPr>
            <a:endParaRPr lang="en-US" altLang="zh-CN" dirty="0"/>
          </a:p>
          <a:p>
            <a:r>
              <a:rPr lang="en-US" altLang="zh-CN" b="1" dirty="0"/>
              <a:t>Steps:</a:t>
            </a:r>
          </a:p>
          <a:p>
            <a:pPr marL="228600" indent="-228600">
              <a:buFont typeface="+mj-lt"/>
              <a:buAutoNum type="arabicPeriod"/>
            </a:pPr>
            <a:r>
              <a:rPr lang="en-US" altLang="zh-CN" b="0" dirty="0"/>
              <a:t>In</a:t>
            </a:r>
            <a:r>
              <a:rPr lang="en-US" altLang="zh-CN" b="0" baseline="0" dirty="0"/>
              <a:t> Azure PowerShell, issue command: </a:t>
            </a:r>
            <a:r>
              <a:rPr lang="en-US" altLang="zh-CN" b="1" baseline="0" dirty="0">
                <a:latin typeface="Courier New" panose="02070309020205020404" pitchFamily="49" charset="0"/>
                <a:cs typeface="Courier New" panose="02070309020205020404" pitchFamily="49" charset="0"/>
              </a:rPr>
              <a:t>Get-</a:t>
            </a:r>
            <a:r>
              <a:rPr lang="en-US" altLang="zh-CN" b="1" baseline="0" dirty="0" err="1">
                <a:latin typeface="Courier New" panose="02070309020205020404" pitchFamily="49" charset="0"/>
                <a:cs typeface="Courier New" panose="02070309020205020404" pitchFamily="49" charset="0"/>
              </a:rPr>
              <a:t>AzureVMAvailableExtension</a:t>
            </a:r>
            <a:r>
              <a:rPr lang="en-US" altLang="zh-CN" b="1" baseline="0" dirty="0">
                <a:latin typeface="Courier New" panose="02070309020205020404" pitchFamily="49" charset="0"/>
                <a:cs typeface="Courier New" panose="02070309020205020404" pitchFamily="49" charset="0"/>
              </a:rPr>
              <a:t> | Format-Table -Property </a:t>
            </a:r>
            <a:r>
              <a:rPr lang="en-US" altLang="zh-CN" b="1" baseline="0" dirty="0" err="1">
                <a:latin typeface="Courier New" panose="02070309020205020404" pitchFamily="49" charset="0"/>
                <a:cs typeface="Courier New" panose="02070309020205020404" pitchFamily="49" charset="0"/>
              </a:rPr>
              <a:t>ExtensionName</a:t>
            </a:r>
            <a:r>
              <a:rPr lang="en-US" altLang="zh-CN" b="1" baseline="0" dirty="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a:t>The above </a:t>
            </a:r>
            <a:r>
              <a:rPr lang="en-US" altLang="zh-CN" b="0" baseline="0" dirty="0" err="1"/>
              <a:t>cmdlet</a:t>
            </a:r>
            <a:r>
              <a:rPr lang="en-US" altLang="zh-CN" b="0" baseline="0" dirty="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a:t>Issue the following </a:t>
            </a:r>
            <a:r>
              <a:rPr lang="en-US" altLang="zh-CN" b="0" baseline="0" dirty="0" err="1"/>
              <a:t>cmdlets</a:t>
            </a:r>
            <a:r>
              <a:rPr lang="en-US" altLang="zh-CN" b="0" baseline="0" dirty="0"/>
              <a:t> to get a reference to the virtual machine instance:</a:t>
            </a:r>
          </a:p>
          <a:p>
            <a:pPr marL="0" indent="0">
              <a:buFont typeface="+mj-lt"/>
              <a:buNone/>
            </a:pPr>
            <a:r>
              <a:rPr lang="en-US" altLang="zh-CN" b="1" baseline="0" dirty="0"/>
              <a:t>      $</a:t>
            </a:r>
            <a:r>
              <a:rPr lang="en-US" altLang="zh-CN" b="1" baseline="0" dirty="0" err="1"/>
              <a:t>serviceName</a:t>
            </a:r>
            <a:r>
              <a:rPr lang="en-US" altLang="zh-CN" b="1" baseline="0" dirty="0"/>
              <a:t> = “[cloud service that hosts the VM]”</a:t>
            </a:r>
          </a:p>
          <a:p>
            <a:pPr marL="0" indent="0">
              <a:buFont typeface="+mj-lt"/>
              <a:buNone/>
            </a:pPr>
            <a:r>
              <a:rPr lang="en-US" altLang="zh-CN" b="1" baseline="0" dirty="0"/>
              <a:t>      $</a:t>
            </a:r>
            <a:r>
              <a:rPr lang="en-US" altLang="zh-CN" b="1" baseline="0" dirty="0" err="1"/>
              <a:t>vmName</a:t>
            </a:r>
            <a:r>
              <a:rPr lang="en-US" altLang="zh-CN" b="1" baseline="0" dirty="0"/>
              <a:t> = “[name of the VM]”</a:t>
            </a:r>
          </a:p>
          <a:p>
            <a:pPr marL="0" indent="0">
              <a:buFont typeface="+mj-lt"/>
              <a:buNone/>
            </a:pPr>
            <a:r>
              <a:rPr lang="en-US" altLang="zh-CN" b="1" baseline="0" dirty="0"/>
              <a:t>      $</a:t>
            </a:r>
            <a:r>
              <a:rPr lang="en-US" altLang="zh-CN" b="1" baseline="0" dirty="0" err="1"/>
              <a:t>vm</a:t>
            </a:r>
            <a:r>
              <a:rPr lang="en-US" altLang="zh-CN" b="1" baseline="0" dirty="0"/>
              <a:t>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228600" indent="-228600">
              <a:buFont typeface="+mj-lt"/>
              <a:buAutoNum type="arabicPeriod" startAt="4"/>
            </a:pPr>
            <a:r>
              <a:rPr lang="en-US" altLang="zh-CN" b="0" baseline="0" dirty="0"/>
              <a:t>Next, issue command </a:t>
            </a:r>
            <a:r>
              <a:rPr lang="en-US" altLang="zh-CN" b="1" baseline="0" dirty="0"/>
              <a:t>Get-</a:t>
            </a:r>
            <a:r>
              <a:rPr lang="en-US" altLang="zh-CN" b="1" baseline="0" dirty="0" err="1"/>
              <a:t>AzureVMExtension</a:t>
            </a:r>
            <a:r>
              <a:rPr lang="en-US" altLang="zh-CN" b="1" baseline="0" dirty="0"/>
              <a:t> –VM $</a:t>
            </a:r>
            <a:r>
              <a:rPr lang="en-US" altLang="zh-CN" b="1" baseline="0" dirty="0" err="1"/>
              <a:t>vm</a:t>
            </a:r>
            <a:r>
              <a:rPr lang="en-US" altLang="zh-CN" b="0" baseline="0" dirty="0"/>
              <a:t>. This lists VM extensions that are currently installed on the VM.</a:t>
            </a:r>
          </a:p>
          <a:p>
            <a:pPr marL="228600" indent="-228600">
              <a:buFont typeface="+mj-lt"/>
              <a:buAutoNum type="arabicPeriod" startAt="4"/>
            </a:pPr>
            <a:r>
              <a:rPr lang="en-US" altLang="zh-CN" b="0" baseline="0" dirty="0"/>
              <a:t>Use the following </a:t>
            </a:r>
            <a:r>
              <a:rPr lang="en-US" altLang="zh-CN" b="0" baseline="0" dirty="0" err="1"/>
              <a:t>cmdlet</a:t>
            </a:r>
            <a:r>
              <a:rPr lang="en-US" altLang="zh-CN" b="0" baseline="0" dirty="0"/>
              <a:t> to enable Custom Script Extension, and instruct it to download and execute the helloworld.ps1 (this takes about 20-30 seconds):</a:t>
            </a:r>
          </a:p>
          <a:p>
            <a:pPr marL="0" indent="0">
              <a:buFont typeface="+mj-lt"/>
              <a:buNone/>
            </a:pPr>
            <a:r>
              <a:rPr lang="en-US" altLang="zh-CN" b="1" baseline="0" dirty="0"/>
              <a:t>Set-</a:t>
            </a:r>
            <a:r>
              <a:rPr lang="en-US" altLang="zh-CN" b="1" baseline="0" dirty="0" err="1"/>
              <a:t>AzureVMCustomScriptExtension</a:t>
            </a:r>
            <a:r>
              <a:rPr lang="en-US" altLang="zh-CN" b="1" baseline="0" dirty="0"/>
              <a:t> -</a:t>
            </a:r>
            <a:r>
              <a:rPr lang="en-US" altLang="zh-CN" b="1" baseline="0" dirty="0" err="1"/>
              <a:t>ContainerName</a:t>
            </a:r>
            <a:r>
              <a:rPr lang="en-US" altLang="zh-CN" b="1" baseline="0" dirty="0"/>
              <a:t> scripts -</a:t>
            </a:r>
            <a:r>
              <a:rPr lang="en-US" altLang="zh-CN" b="1" baseline="0" dirty="0" err="1"/>
              <a:t>StorageAccountName</a:t>
            </a:r>
            <a:r>
              <a:rPr lang="en-US" altLang="zh-CN" b="1" baseline="0" dirty="0"/>
              <a:t> '[your storage account name]' -VM $</a:t>
            </a:r>
            <a:r>
              <a:rPr lang="en-US" altLang="zh-CN" b="1" baseline="0" dirty="0" err="1"/>
              <a:t>vm</a:t>
            </a:r>
            <a:r>
              <a:rPr lang="en-US" altLang="zh-CN" b="1" baseline="0" dirty="0"/>
              <a:t> -</a:t>
            </a:r>
            <a:r>
              <a:rPr lang="en-US" altLang="zh-CN" b="1" baseline="0" dirty="0" err="1"/>
              <a:t>FileName</a:t>
            </a:r>
            <a:r>
              <a:rPr lang="en-US" altLang="zh-CN" b="1" baseline="0" dirty="0"/>
              <a:t> ‘helloworld.ps1' -Run ‘helloworld.ps1' | Update-</a:t>
            </a:r>
            <a:r>
              <a:rPr lang="en-US" altLang="zh-CN" b="1" baseline="0" dirty="0" err="1"/>
              <a:t>AzureVM</a:t>
            </a:r>
            <a:r>
              <a:rPr lang="en-US" altLang="zh-CN" b="1" baseline="0" dirty="0"/>
              <a:t> -Verbose</a:t>
            </a:r>
          </a:p>
          <a:p>
            <a:pPr marL="0" indent="0">
              <a:buFont typeface="+mj-lt"/>
              <a:buNone/>
            </a:pPr>
            <a:r>
              <a:rPr lang="en-US" altLang="zh-CN" b="0" baseline="0" dirty="0"/>
              <a:t>6. Next, we’ll retrieve and display the script execution result:</a:t>
            </a:r>
          </a:p>
          <a:p>
            <a:pPr marL="0" indent="0">
              <a:buFont typeface="+mj-lt"/>
              <a:buNone/>
            </a:pPr>
            <a:r>
              <a:rPr lang="en-US" altLang="zh-CN" b="1" baseline="0" dirty="0"/>
              <a:t>$status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0" indent="0">
              <a:buFont typeface="+mj-lt"/>
              <a:buNone/>
            </a:pPr>
            <a:r>
              <a:rPr lang="en-US" altLang="zh-CN" b="1" baseline="0" dirty="0"/>
              <a:t>$result = $status.ResourceExtensionStatusList.ExtensionSettingStatus.SubStatusList | Select Name, @{"Label"="</a:t>
            </a:r>
            <a:r>
              <a:rPr lang="en-US" altLang="zh-CN" b="1" baseline="0" dirty="0" err="1"/>
              <a:t>Message";Expression</a:t>
            </a:r>
            <a:r>
              <a:rPr lang="en-US" altLang="zh-CN" b="1" baseline="0" dirty="0"/>
              <a:t> = {$_.</a:t>
            </a:r>
            <a:r>
              <a:rPr lang="en-US" altLang="zh-CN" b="1" baseline="0" dirty="0" err="1"/>
              <a:t>FormattedMessage.Message</a:t>
            </a:r>
            <a:r>
              <a:rPr lang="en-US" altLang="zh-CN" b="1" baseline="0" dirty="0"/>
              <a:t> }} </a:t>
            </a:r>
          </a:p>
          <a:p>
            <a:pPr marL="0" indent="0">
              <a:buFont typeface="+mj-lt"/>
              <a:buNone/>
            </a:pPr>
            <a:r>
              <a:rPr lang="en-US" altLang="zh-CN" b="1" baseline="0" dirty="0"/>
              <a:t>$result |</a:t>
            </a:r>
            <a:r>
              <a:rPr lang="en-US" altLang="zh-CN" b="1" baseline="0" dirty="0" err="1"/>
              <a:t>fl</a:t>
            </a:r>
            <a:endParaRPr lang="en-US" altLang="zh-CN" b="1" baseline="0" dirty="0"/>
          </a:p>
          <a:p>
            <a:pPr marL="0" indent="0">
              <a:buFont typeface="+mj-lt"/>
              <a:buNone/>
            </a:pPr>
            <a:endParaRPr lang="en-US" altLang="zh-CN" b="0" baseline="0" dirty="0"/>
          </a:p>
          <a:p>
            <a:pPr marL="0" indent="0">
              <a:buFont typeface="+mj-lt"/>
              <a:buNone/>
            </a:pPr>
            <a:r>
              <a:rPr lang="en-US" altLang="zh-CN" b="0" baseline="0" dirty="0"/>
              <a:t>(see screenshots in hidden slides for references)</a:t>
            </a:r>
          </a:p>
          <a:p>
            <a:pPr marL="0" indent="0">
              <a:buFont typeface="+mj-lt"/>
              <a:buNone/>
            </a:pPr>
            <a:r>
              <a:rPr lang="en-US" altLang="zh-CN" b="0" baseline="0" dirty="0"/>
              <a:t>(see this blog: http://azure.microsoft.com/blog/2014/07/15/automating-sql-server-vm-configuration-using-custom-script-extension/ for more details on Custom Script Extension)</a:t>
            </a:r>
          </a:p>
          <a:p>
            <a:pPr marL="0" indent="0">
              <a:buFont typeface="+mj-lt"/>
              <a:buNone/>
            </a:pPr>
            <a:endParaRPr lang="en-US" altLang="zh-CN" b="0" baseline="0" dirty="0"/>
          </a:p>
          <a:p>
            <a:pPr marL="228600" indent="-228600">
              <a:buFont typeface="+mj-lt"/>
              <a:buAutoNum type="arabicPeriod" startAt="4"/>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4040633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2337922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8C67A6-C0E7-47DF-97C2-CA9B11275397}" type="slidenum">
              <a:rPr lang="en-US" smtClean="0">
                <a:solidFill>
                  <a:prstClr val="black"/>
                </a:solidFill>
              </a:rPr>
              <a:pPr>
                <a:defRPr/>
              </a:pPr>
              <a:t>10</a:t>
            </a:fld>
            <a:endParaRPr lang="en-US">
              <a:solidFill>
                <a:prstClr val="black"/>
              </a:solidFill>
            </a:endParaRPr>
          </a:p>
        </p:txBody>
      </p:sp>
    </p:spTree>
    <p:extLst>
      <p:ext uri="{BB962C8B-B14F-4D97-AF65-F5344CB8AC3E}">
        <p14:creationId xmlns:p14="http://schemas.microsoft.com/office/powerpoint/2010/main" val="1479694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One Marketing Template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E9C339-5222-4C7C-B0AC-28CD8A19A24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9027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16101932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64825294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4478906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69309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063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34761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1020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5766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2220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89579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6110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206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13337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429284492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00567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35218456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55319833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15141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353374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087178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094441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263595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846303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16411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7630306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380834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401303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36978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59816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2938293353"/>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559906612"/>
      </p:ext>
    </p:extLst>
  </p:cSld>
  <p:clrMapOvr>
    <a:masterClrMapping/>
  </p:clrMapOvr>
  <p:transition>
    <p:fade/>
  </p:transition>
  <p:hf sldNum="0"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866123"/>
      </p:ext>
    </p:extLst>
  </p:cSld>
  <p:clrMapOvr>
    <a:masterClrMapping/>
  </p:clrMapOvr>
  <p:transition>
    <p:fade/>
  </p:transition>
  <p:hf sldNum="0"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13931039"/>
      </p:ext>
    </p:extLst>
  </p:cSld>
  <p:clrMapOvr>
    <a:masterClrMapping/>
  </p:clrMapOvr>
  <p:transition>
    <p:fade/>
  </p:transition>
  <p:hf sldNum="0"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636086701"/>
      </p:ext>
    </p:extLst>
  </p:cSld>
  <p:clrMapOvr>
    <a:masterClrMapping/>
  </p:clrMapOvr>
  <p:transition>
    <p:fade/>
  </p:transition>
  <p:hf sldNum="0"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761161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06832215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153711"/>
      </p:ext>
    </p:extLst>
  </p:cSld>
  <p:clrMapOvr>
    <a:masterClrMapping/>
  </p:clrMapOvr>
  <p:transition>
    <p:fade/>
  </p:transition>
  <p:hf sldNum="0"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3560179053"/>
      </p:ext>
    </p:extLst>
  </p:cSld>
  <p:clrMapOvr>
    <a:masterClrMapping/>
  </p:clrMapOvr>
  <p:transition>
    <p:fade/>
  </p:transition>
  <p:hf sldNum="0"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549474261"/>
      </p:ext>
    </p:extLst>
  </p:cSld>
  <p:clrMapOvr>
    <a:masterClrMapping/>
  </p:clrMapOvr>
  <p:transition>
    <p:fade/>
  </p:transition>
  <p:hf sldNum="0"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2933729011"/>
      </p:ext>
    </p:extLst>
  </p:cSld>
  <p:clrMapOvr>
    <a:masterClrMapping/>
  </p:clrMapOvr>
  <p:transition>
    <p:fade/>
  </p:transition>
  <p:hf sldNum="0"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616858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315357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3390558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91870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3515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241560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207943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8281951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8160982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28019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05609307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21500863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91401372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22245466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68101840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ured Blank">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57908055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ured Blank Al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2774945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ured Blank Light">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8813789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65914736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17443941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ll to Action">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Edit Master text styles</a:t>
            </a:r>
          </a:p>
        </p:txBody>
      </p:sp>
    </p:spTree>
    <p:extLst>
      <p:ext uri="{BB962C8B-B14F-4D97-AF65-F5344CB8AC3E}">
        <p14:creationId xmlns:p14="http://schemas.microsoft.com/office/powerpoint/2010/main" val="139965823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420615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9913893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46167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8886880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095164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9"/>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9"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75592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907687599"/>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647202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67536741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64270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553719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20910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639112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259557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08527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94985495"/>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897450048"/>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475205654"/>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32553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248496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6898086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46587041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23729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139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352812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577283298"/>
      </p:ext>
    </p:extLst>
  </p:cSld>
  <p:clrMapOvr>
    <a:masterClrMapping/>
  </p:clrMapOvr>
  <p:transitio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068465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36037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32070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82582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22054486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928271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287689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30299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56938118"/>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079745428"/>
      </p:ext>
    </p:extLst>
  </p:cSld>
  <p:clrMapOvr>
    <a:masterClrMapping/>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223959967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16476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02122805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26364865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762649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4211586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8978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67122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1729058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74235274"/>
      </p:ext>
    </p:extLst>
  </p:cSld>
  <p:clrMapOvr>
    <a:masterClrMapping/>
  </p:clrMapOvr>
  <p:transition>
    <p:fade/>
  </p:transition>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72345166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a:t>Click to edit Master title style</a:t>
            </a:r>
            <a:endParaRPr lang="en-US" dirty="0"/>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a:t>Edit Master text styles</a:t>
            </a:r>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74095039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a:t>Click to edit Master title style</a:t>
            </a:r>
            <a:endParaRPr lang="en-US" dirty="0"/>
          </a:p>
        </p:txBody>
      </p:sp>
      <p:sp>
        <p:nvSpPr>
          <p:cNvPr id="7" name="TextBox 6"/>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7125990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a:t>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a:t>Click to edit Master title style</a:t>
            </a:r>
            <a:endParaRPr lang="en-US" dirty="0"/>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50344089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80707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776275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393912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890727"/>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811207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25884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413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27963369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716951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Alt">
    <p:spTree>
      <p:nvGrpSpPr>
        <p:cNvPr id="1" name=""/>
        <p:cNvGrpSpPr/>
        <p:nvPr/>
      </p:nvGrpSpPr>
      <p:grpSpPr>
        <a:xfrm>
          <a:off x="0" y="0"/>
          <a:ext cx="0" cy="0"/>
          <a:chOff x="0" y="0"/>
          <a:chExt cx="0" cy="0"/>
        </a:xfrm>
      </p:grpSpPr>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80180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Dark Blue Blank">
    <p:bg>
      <p:bgPr>
        <a:solidFill>
          <a:srgbClr val="00408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55127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spTree>
    <p:extLst>
      <p:ext uri="{BB962C8B-B14F-4D97-AF65-F5344CB8AC3E}">
        <p14:creationId xmlns:p14="http://schemas.microsoft.com/office/powerpoint/2010/main" val="10334095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835166889"/>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3868540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00193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2791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392068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39439172"/>
      </p:ext>
    </p:extLst>
  </p:cSld>
  <p:clrMapOvr>
    <a:masterClrMapping/>
  </p:clrMapOvr>
  <p:transition spd="slow">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882872805"/>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27746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767350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736186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679392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4168259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2.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2.pn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3.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12.pn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theme" Target="../theme/theme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91.xml"/><Relationship Id="rId7" Type="http://schemas.openxmlformats.org/officeDocument/2006/relationships/theme" Target="../theme/theme5.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image" Target="../media/image12.png"/><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19" Type="http://schemas.openxmlformats.org/officeDocument/2006/relationships/theme" Target="../theme/theme6.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image" Target="../media/image12.png"/><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7.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image" Target="../media/image25.png"/><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8.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3070038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105630829"/>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6184595"/>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102028793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800" r:id="rId15"/>
    <p:sldLayoutId id="2147483801" r:id="rId16"/>
    <p:sldLayoutId id="2147483802" r:id="rId17"/>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6013177"/>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60199706"/>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93918041"/>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1180566153"/>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DevOps Tools</a:t>
            </a:r>
          </a:p>
        </p:txBody>
      </p:sp>
      <p:sp>
        <p:nvSpPr>
          <p:cNvPr id="3" name="Text Placeholder 2"/>
          <p:cNvSpPr>
            <a:spLocks noGrp="1"/>
          </p:cNvSpPr>
          <p:nvPr>
            <p:ph type="body" sz="quarter" idx="10"/>
          </p:nvPr>
        </p:nvSpPr>
        <p:spPr/>
        <p:txBody>
          <a:bodyPr/>
          <a:lstStyle/>
          <a:p>
            <a:r>
              <a:rPr lang="en-US" sz="2800" dirty="0"/>
              <a:t>David Benedic</a:t>
            </a:r>
          </a:p>
        </p:txBody>
      </p:sp>
    </p:spTree>
    <p:extLst>
      <p:ext uri="{BB962C8B-B14F-4D97-AF65-F5344CB8AC3E}">
        <p14:creationId xmlns:p14="http://schemas.microsoft.com/office/powerpoint/2010/main" val="194494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b="0" dirty="0">
                <a:solidFill>
                  <a:schemeClr val="tx1"/>
                </a:solidFill>
              </a:rPr>
              <a:t>ARM Templates</a:t>
            </a:r>
          </a:p>
        </p:txBody>
      </p:sp>
      <p:sp>
        <p:nvSpPr>
          <p:cNvPr id="83" name="Text Placeholder 82"/>
          <p:cNvSpPr>
            <a:spLocks noGrp="1"/>
          </p:cNvSpPr>
          <p:nvPr>
            <p:ph sz="quarter" idx="10"/>
          </p:nvPr>
        </p:nvSpPr>
        <p:spPr/>
        <p:txBody>
          <a:bodyPr/>
          <a:lstStyle/>
          <a:p>
            <a:pPr marL="0" indent="0">
              <a:spcBef>
                <a:spcPts val="588"/>
              </a:spcBef>
              <a:buNone/>
            </a:pPr>
            <a:r>
              <a:rPr lang="en-US" sz="3529" b="0" dirty="0">
                <a:latin typeface="Segoe UI" panose="020B0502040204020203" pitchFamily="34" charset="0"/>
              </a:rPr>
              <a:t>ARM templates can:</a:t>
            </a:r>
          </a:p>
          <a:p>
            <a:pPr marL="286327" lvl="1" indent="-286327">
              <a:spcBef>
                <a:spcPts val="588"/>
              </a:spcBef>
            </a:pPr>
            <a:r>
              <a:rPr lang="en-US" sz="1961" dirty="0">
                <a:latin typeface="Segoe UI" panose="020B0502040204020203" pitchFamily="34" charset="0"/>
              </a:rPr>
              <a:t>Simplify deployment</a:t>
            </a:r>
          </a:p>
          <a:p>
            <a:pPr marL="286327" lvl="1" indent="-286327">
              <a:spcBef>
                <a:spcPts val="588"/>
              </a:spcBef>
            </a:pPr>
            <a:r>
              <a:rPr lang="en-US" sz="1961" dirty="0">
                <a:latin typeface="Segoe UI" panose="020B0502040204020203" pitchFamily="34" charset="0"/>
              </a:rPr>
              <a:t>Simplify roll-back</a:t>
            </a:r>
          </a:p>
          <a:p>
            <a:pPr marL="286327" lvl="1" indent="-286327">
              <a:spcBef>
                <a:spcPts val="588"/>
              </a:spcBef>
            </a:pPr>
            <a:r>
              <a:rPr lang="en-US" sz="1961" dirty="0">
                <a:latin typeface="Segoe UI" panose="020B0502040204020203" pitchFamily="34" charset="0"/>
              </a:rPr>
              <a:t>Provide cross-resource configuration and update support </a:t>
            </a:r>
          </a:p>
          <a:p>
            <a:pPr marL="286327" lvl="1" indent="-286327">
              <a:spcBef>
                <a:spcPts val="588"/>
              </a:spcBef>
            </a:pPr>
            <a:r>
              <a:rPr lang="en-US" sz="1961" dirty="0">
                <a:latin typeface="Segoe UI" panose="020B0502040204020203" pitchFamily="34" charset="0"/>
              </a:rPr>
              <a:t>Be used as a learning</a:t>
            </a:r>
          </a:p>
          <a:p>
            <a:pPr marL="0" indent="0">
              <a:spcBef>
                <a:spcPts val="588"/>
              </a:spcBef>
              <a:buNone/>
            </a:pPr>
            <a:r>
              <a:rPr lang="en-US" sz="3529" b="0" dirty="0">
                <a:latin typeface="Segoe UI" panose="020B0502040204020203" pitchFamily="34" charset="0"/>
              </a:rPr>
              <a:t>Azure templates are: </a:t>
            </a:r>
          </a:p>
          <a:p>
            <a:pPr marL="286327" lvl="1" indent="-286327">
              <a:spcBef>
                <a:spcPts val="588"/>
              </a:spcBef>
            </a:pPr>
            <a:r>
              <a:rPr lang="en-US" sz="1961" dirty="0">
                <a:latin typeface="Segoe UI" panose="020B0502040204020203" pitchFamily="34" charset="0"/>
              </a:rPr>
              <a:t>Source code, checked-in (Infrastructure as Code)</a:t>
            </a:r>
          </a:p>
          <a:p>
            <a:pPr marL="286327" lvl="1" indent="-286327">
              <a:spcBef>
                <a:spcPts val="588"/>
              </a:spcBef>
            </a:pPr>
            <a:r>
              <a:rPr lang="en-US" sz="1961" dirty="0">
                <a:latin typeface="Segoe UI" panose="020B0502040204020203" pitchFamily="34" charset="0"/>
              </a:rPr>
              <a:t>Resources and dependencies (VMs, websites, DBs) and connections (configuration, LB sets)</a:t>
            </a:r>
          </a:p>
          <a:p>
            <a:pPr marL="286327" lvl="1" indent="-286327">
              <a:spcBef>
                <a:spcPts val="588"/>
              </a:spcBef>
            </a:pPr>
            <a:r>
              <a:rPr lang="en-US" sz="1961" dirty="0">
                <a:latin typeface="Segoe UI" panose="020B0502040204020203" pitchFamily="34" charset="0"/>
              </a:rPr>
              <a:t>Parameterized for variable deployments</a:t>
            </a:r>
          </a:p>
          <a:p>
            <a:pPr marL="286327" lvl="1" indent="-286327">
              <a:spcBef>
                <a:spcPts val="588"/>
              </a:spcBef>
            </a:pPr>
            <a:r>
              <a:rPr lang="en-US" sz="1961" dirty="0">
                <a:latin typeface="Segoe UI" panose="020B0502040204020203" pitchFamily="34" charset="0"/>
              </a:rPr>
              <a:t>Deployed to an Azure Resource Group</a:t>
            </a:r>
          </a:p>
          <a:p>
            <a:pPr marL="286327" lvl="1" indent="-286327">
              <a:spcBef>
                <a:spcPts val="588"/>
              </a:spcBef>
            </a:pPr>
            <a:r>
              <a:rPr lang="en-US" sz="1961">
                <a:latin typeface="Segoe UI" panose="020B0502040204020203" pitchFamily="34" charset="0"/>
              </a:rPr>
              <a:t>Idempotent</a:t>
            </a:r>
            <a:endParaRPr lang="en-US" sz="1961" dirty="0">
              <a:latin typeface="Segoe UI" panose="020B0502040204020203" pitchFamily="34" charset="0"/>
            </a:endParaRPr>
          </a:p>
        </p:txBody>
      </p:sp>
    </p:spTree>
    <p:extLst>
      <p:ext uri="{BB962C8B-B14F-4D97-AF65-F5344CB8AC3E}">
        <p14:creationId xmlns:p14="http://schemas.microsoft.com/office/powerpoint/2010/main" val="2436497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1" y="530097"/>
            <a:ext cx="10972800" cy="761891"/>
          </a:xfrm>
        </p:spPr>
        <p:txBody>
          <a:bodyPr/>
          <a:lstStyle/>
          <a:p>
            <a:r>
              <a:rPr lang="en-US" b="0" dirty="0">
                <a:solidFill>
                  <a:schemeClr val="tx1"/>
                </a:solidFill>
                <a:latin typeface="Segoe UI Light" panose="020B0502040204020203" pitchFamily="34" charset="0"/>
                <a:cs typeface="Segoe UI Light" panose="020B0502040204020203" pitchFamily="34" charset="0"/>
              </a:rPr>
              <a:t>JSON files—simpler than they look</a:t>
            </a:r>
            <a:br>
              <a:rPr lang="en-US" dirty="0">
                <a:latin typeface="Segoe UI Semibold" panose="020B0702040204020203" pitchFamily="34" charset="0"/>
                <a:cs typeface="Segoe UI Semibold" panose="020B0702040204020203" pitchFamily="34" charset="0"/>
              </a:rPr>
            </a:br>
            <a:r>
              <a:rPr lang="en-US" sz="2353" b="0" dirty="0">
                <a:gradFill>
                  <a:gsLst>
                    <a:gs pos="2917">
                      <a:schemeClr val="tx1"/>
                    </a:gs>
                    <a:gs pos="30000">
                      <a:schemeClr val="tx1"/>
                    </a:gs>
                  </a:gsLst>
                  <a:lin ang="5400000" scaled="0"/>
                </a:gradFill>
                <a:latin typeface="Segoe UI" panose="020B0502040204020203" pitchFamily="34" charset="0"/>
              </a:rPr>
              <a:t>Schema, content version, parameters, variables, resources, and outputs</a:t>
            </a:r>
            <a:endParaRPr lang="en-US" sz="2353" b="0" dirty="0">
              <a:latin typeface="Segoe UI" panose="020B0502040204020203" pitchFamily="34" charset="0"/>
            </a:endParaRPr>
          </a:p>
        </p:txBody>
      </p:sp>
      <p:pic>
        <p:nvPicPr>
          <p:cNvPr id="4" name="Picture 3"/>
          <p:cNvPicPr>
            <a:picLocks noChangeAspect="1"/>
          </p:cNvPicPr>
          <p:nvPr/>
        </p:nvPicPr>
        <p:blipFill>
          <a:blip r:embed="rId3"/>
          <a:stretch>
            <a:fillRect/>
          </a:stretch>
        </p:blipFill>
        <p:spPr>
          <a:xfrm>
            <a:off x="472615" y="1893098"/>
            <a:ext cx="7595220" cy="3885455"/>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1396227" y="3322642"/>
            <a:ext cx="5322511" cy="2129003"/>
          </a:xfrm>
          <a:prstGeom prst="rect">
            <a:avLst/>
          </a:prstGeom>
          <a:ln w="57150" cap="sq">
            <a:solidFill>
              <a:schemeClr val="tx1"/>
            </a:solidFill>
            <a:miter lim="800000"/>
          </a:ln>
        </p:spPr>
      </p:pic>
      <p:pic>
        <p:nvPicPr>
          <p:cNvPr id="6" name="Picture 5"/>
          <p:cNvPicPr>
            <a:picLocks noChangeAspect="1"/>
          </p:cNvPicPr>
          <p:nvPr/>
        </p:nvPicPr>
        <p:blipFill>
          <a:blip r:embed="rId5"/>
          <a:stretch>
            <a:fillRect/>
          </a:stretch>
        </p:blipFill>
        <p:spPr>
          <a:xfrm>
            <a:off x="664405" y="3404817"/>
            <a:ext cx="7713633" cy="480522"/>
          </a:xfrm>
          <a:prstGeom prst="rect">
            <a:avLst/>
          </a:prstGeom>
          <a:ln w="57150" cap="sq">
            <a:solidFill>
              <a:schemeClr val="tx1"/>
            </a:solidFill>
            <a:miter lim="800000"/>
          </a:ln>
        </p:spPr>
      </p:pic>
      <p:pic>
        <p:nvPicPr>
          <p:cNvPr id="7" name="Picture 6"/>
          <p:cNvPicPr>
            <a:picLocks noChangeAspect="1"/>
          </p:cNvPicPr>
          <p:nvPr/>
        </p:nvPicPr>
        <p:blipFill>
          <a:blip r:embed="rId6"/>
          <a:stretch>
            <a:fillRect/>
          </a:stretch>
        </p:blipFill>
        <p:spPr>
          <a:xfrm>
            <a:off x="886251" y="2222836"/>
            <a:ext cx="8214156" cy="3577315"/>
          </a:xfrm>
          <a:prstGeom prst="rect">
            <a:avLst/>
          </a:prstGeom>
          <a:ln w="57150" cap="sq">
            <a:solidFill>
              <a:schemeClr val="tx1"/>
            </a:solidFill>
            <a:miter lim="800000"/>
          </a:ln>
        </p:spPr>
      </p:pic>
      <p:pic>
        <p:nvPicPr>
          <p:cNvPr id="8" name="Picture 7"/>
          <p:cNvPicPr>
            <a:picLocks noChangeAspect="1"/>
          </p:cNvPicPr>
          <p:nvPr/>
        </p:nvPicPr>
        <p:blipFill>
          <a:blip r:embed="rId7"/>
          <a:stretch>
            <a:fillRect/>
          </a:stretch>
        </p:blipFill>
        <p:spPr>
          <a:xfrm>
            <a:off x="886251" y="2153219"/>
            <a:ext cx="7491787" cy="3974741"/>
          </a:xfrm>
          <a:prstGeom prst="rect">
            <a:avLst/>
          </a:prstGeom>
          <a:ln w="57150" cap="sq">
            <a:solidFill>
              <a:schemeClr val="tx1"/>
            </a:solidFill>
            <a:miter lim="800000"/>
          </a:ln>
        </p:spPr>
      </p:pic>
      <p:pic>
        <p:nvPicPr>
          <p:cNvPr id="9" name="Picture 8"/>
          <p:cNvPicPr>
            <a:picLocks noChangeAspect="1"/>
          </p:cNvPicPr>
          <p:nvPr/>
        </p:nvPicPr>
        <p:blipFill>
          <a:blip r:embed="rId8"/>
          <a:stretch>
            <a:fillRect/>
          </a:stretch>
        </p:blipFill>
        <p:spPr>
          <a:xfrm>
            <a:off x="1042859" y="1942612"/>
            <a:ext cx="5413338" cy="4444139"/>
          </a:xfrm>
          <a:prstGeom prst="rect">
            <a:avLst/>
          </a:prstGeom>
          <a:ln w="57150" cap="sq">
            <a:solidFill>
              <a:schemeClr val="tx1"/>
            </a:solidFill>
            <a:miter lim="800000"/>
          </a:ln>
        </p:spPr>
      </p:pic>
    </p:spTree>
    <p:extLst>
      <p:ext uri="{BB962C8B-B14F-4D97-AF65-F5344CB8AC3E}">
        <p14:creationId xmlns:p14="http://schemas.microsoft.com/office/powerpoint/2010/main" val="3951735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650" fill="hold"/>
                                        <p:tgtEl>
                                          <p:spTgt spid="6"/>
                                        </p:tgtEl>
                                        <p:attrNameLst>
                                          <p:attrName>ppt_w</p:attrName>
                                        </p:attrNameLst>
                                      </p:cBhvr>
                                      <p:tavLst>
                                        <p:tav tm="0">
                                          <p:val>
                                            <p:fltVal val="0"/>
                                          </p:val>
                                        </p:tav>
                                        <p:tav tm="100000">
                                          <p:val>
                                            <p:strVal val="#ppt_w"/>
                                          </p:val>
                                        </p:tav>
                                      </p:tavLst>
                                    </p:anim>
                                    <p:anim calcmode="lin" valueType="num">
                                      <p:cBhvr>
                                        <p:cTn id="8" dur="650" fill="hold"/>
                                        <p:tgtEl>
                                          <p:spTgt spid="6"/>
                                        </p:tgtEl>
                                        <p:attrNameLst>
                                          <p:attrName>ppt_h</p:attrName>
                                        </p:attrNameLst>
                                      </p:cBhvr>
                                      <p:tavLst>
                                        <p:tav tm="0">
                                          <p:val>
                                            <p:fltVal val="0"/>
                                          </p:val>
                                        </p:tav>
                                        <p:tav tm="100000">
                                          <p:val>
                                            <p:strVal val="#ppt_h"/>
                                          </p:val>
                                        </p:tav>
                                      </p:tavLst>
                                    </p:anim>
                                    <p:animEffect transition="in" filter="fade">
                                      <p:cBhvr>
                                        <p:cTn id="9" dur="65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200"/>
                                        <p:tgtEl>
                                          <p:spTgt spid="6"/>
                                        </p:tgtEl>
                                      </p:cBhvr>
                                    </p:animEffect>
                                    <p:set>
                                      <p:cBhvr>
                                        <p:cTn id="14" dur="1" fill="hold">
                                          <p:stCondLst>
                                            <p:cond delay="199"/>
                                          </p:stCondLst>
                                        </p:cTn>
                                        <p:tgtEl>
                                          <p:spTgt spid="6"/>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650" fill="hold"/>
                                        <p:tgtEl>
                                          <p:spTgt spid="7"/>
                                        </p:tgtEl>
                                        <p:attrNameLst>
                                          <p:attrName>ppt_w</p:attrName>
                                        </p:attrNameLst>
                                      </p:cBhvr>
                                      <p:tavLst>
                                        <p:tav tm="0">
                                          <p:val>
                                            <p:fltVal val="0"/>
                                          </p:val>
                                        </p:tav>
                                        <p:tav tm="100000">
                                          <p:val>
                                            <p:strVal val="#ppt_w"/>
                                          </p:val>
                                        </p:tav>
                                      </p:tavLst>
                                    </p:anim>
                                    <p:anim calcmode="lin" valueType="num">
                                      <p:cBhvr>
                                        <p:cTn id="18" dur="650" fill="hold"/>
                                        <p:tgtEl>
                                          <p:spTgt spid="7"/>
                                        </p:tgtEl>
                                        <p:attrNameLst>
                                          <p:attrName>ppt_h</p:attrName>
                                        </p:attrNameLst>
                                      </p:cBhvr>
                                      <p:tavLst>
                                        <p:tav tm="0">
                                          <p:val>
                                            <p:fltVal val="0"/>
                                          </p:val>
                                        </p:tav>
                                        <p:tav tm="100000">
                                          <p:val>
                                            <p:strVal val="#ppt_h"/>
                                          </p:val>
                                        </p:tav>
                                      </p:tavLst>
                                    </p:anim>
                                    <p:animEffect transition="in" filter="fade">
                                      <p:cBhvr>
                                        <p:cTn id="19" dur="65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00"/>
                                        <p:tgtEl>
                                          <p:spTgt spid="7"/>
                                        </p:tgtEl>
                                      </p:cBhvr>
                                    </p:animEffect>
                                    <p:set>
                                      <p:cBhvr>
                                        <p:cTn id="24" dur="1" fill="hold">
                                          <p:stCondLst>
                                            <p:cond delay="199"/>
                                          </p:stCondLst>
                                        </p:cTn>
                                        <p:tgtEl>
                                          <p:spTgt spid="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650" fill="hold"/>
                                        <p:tgtEl>
                                          <p:spTgt spid="8"/>
                                        </p:tgtEl>
                                        <p:attrNameLst>
                                          <p:attrName>ppt_w</p:attrName>
                                        </p:attrNameLst>
                                      </p:cBhvr>
                                      <p:tavLst>
                                        <p:tav tm="0">
                                          <p:val>
                                            <p:fltVal val="0"/>
                                          </p:val>
                                        </p:tav>
                                        <p:tav tm="100000">
                                          <p:val>
                                            <p:strVal val="#ppt_w"/>
                                          </p:val>
                                        </p:tav>
                                      </p:tavLst>
                                    </p:anim>
                                    <p:anim calcmode="lin" valueType="num">
                                      <p:cBhvr>
                                        <p:cTn id="28" dur="650" fill="hold"/>
                                        <p:tgtEl>
                                          <p:spTgt spid="8"/>
                                        </p:tgtEl>
                                        <p:attrNameLst>
                                          <p:attrName>ppt_h</p:attrName>
                                        </p:attrNameLst>
                                      </p:cBhvr>
                                      <p:tavLst>
                                        <p:tav tm="0">
                                          <p:val>
                                            <p:fltVal val="0"/>
                                          </p:val>
                                        </p:tav>
                                        <p:tav tm="100000">
                                          <p:val>
                                            <p:strVal val="#ppt_h"/>
                                          </p:val>
                                        </p:tav>
                                      </p:tavLst>
                                    </p:anim>
                                    <p:animEffect transition="in" filter="fade">
                                      <p:cBhvr>
                                        <p:cTn id="29" dur="6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200"/>
                                        <p:tgtEl>
                                          <p:spTgt spid="8"/>
                                        </p:tgtEl>
                                      </p:cBhvr>
                                    </p:animEffect>
                                    <p:set>
                                      <p:cBhvr>
                                        <p:cTn id="34" dur="1" fill="hold">
                                          <p:stCondLst>
                                            <p:cond delay="199"/>
                                          </p:stCondLst>
                                        </p:cTn>
                                        <p:tgtEl>
                                          <p:spTgt spid="8"/>
                                        </p:tgtEl>
                                        <p:attrNameLst>
                                          <p:attrName>style.visibility</p:attrName>
                                        </p:attrNameLst>
                                      </p:cBhvr>
                                      <p:to>
                                        <p:strVal val="hidden"/>
                                      </p:to>
                                    </p:set>
                                  </p:childTnLst>
                                </p:cTn>
                              </p:par>
                              <p:par>
                                <p:cTn id="35" presetID="53" presetClass="entr" presetSubtype="16"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650" fill="hold"/>
                                        <p:tgtEl>
                                          <p:spTgt spid="9"/>
                                        </p:tgtEl>
                                        <p:attrNameLst>
                                          <p:attrName>ppt_w</p:attrName>
                                        </p:attrNameLst>
                                      </p:cBhvr>
                                      <p:tavLst>
                                        <p:tav tm="0">
                                          <p:val>
                                            <p:fltVal val="0"/>
                                          </p:val>
                                        </p:tav>
                                        <p:tav tm="100000">
                                          <p:val>
                                            <p:strVal val="#ppt_w"/>
                                          </p:val>
                                        </p:tav>
                                      </p:tavLst>
                                    </p:anim>
                                    <p:anim calcmode="lin" valueType="num">
                                      <p:cBhvr>
                                        <p:cTn id="38" dur="650" fill="hold"/>
                                        <p:tgtEl>
                                          <p:spTgt spid="9"/>
                                        </p:tgtEl>
                                        <p:attrNameLst>
                                          <p:attrName>ppt_h</p:attrName>
                                        </p:attrNameLst>
                                      </p:cBhvr>
                                      <p:tavLst>
                                        <p:tav tm="0">
                                          <p:val>
                                            <p:fltVal val="0"/>
                                          </p:val>
                                        </p:tav>
                                        <p:tav tm="100000">
                                          <p:val>
                                            <p:strVal val="#ppt_h"/>
                                          </p:val>
                                        </p:tav>
                                      </p:tavLst>
                                    </p:anim>
                                    <p:animEffect transition="in" filter="fade">
                                      <p:cBhvr>
                                        <p:cTn id="39" dur="65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200"/>
                                        <p:tgtEl>
                                          <p:spTgt spid="9"/>
                                        </p:tgtEl>
                                      </p:cBhvr>
                                    </p:animEffect>
                                    <p:set>
                                      <p:cBhvr>
                                        <p:cTn id="44" dur="1" fill="hold">
                                          <p:stCondLst>
                                            <p:cond delay="199"/>
                                          </p:stCondLst>
                                        </p:cTn>
                                        <p:tgtEl>
                                          <p:spTgt spid="9"/>
                                        </p:tgtEl>
                                        <p:attrNameLst>
                                          <p:attrName>style.visibility</p:attrName>
                                        </p:attrNameLst>
                                      </p:cBhvr>
                                      <p:to>
                                        <p:strVal val="hidden"/>
                                      </p:to>
                                    </p:set>
                                  </p:childTnLst>
                                </p:cTn>
                              </p:par>
                              <p:par>
                                <p:cTn id="45" presetID="53" presetClass="entr" presetSubtype="16"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650" fill="hold"/>
                                        <p:tgtEl>
                                          <p:spTgt spid="5"/>
                                        </p:tgtEl>
                                        <p:attrNameLst>
                                          <p:attrName>ppt_w</p:attrName>
                                        </p:attrNameLst>
                                      </p:cBhvr>
                                      <p:tavLst>
                                        <p:tav tm="0">
                                          <p:val>
                                            <p:fltVal val="0"/>
                                          </p:val>
                                        </p:tav>
                                        <p:tav tm="100000">
                                          <p:val>
                                            <p:strVal val="#ppt_w"/>
                                          </p:val>
                                        </p:tav>
                                      </p:tavLst>
                                    </p:anim>
                                    <p:anim calcmode="lin" valueType="num">
                                      <p:cBhvr>
                                        <p:cTn id="48" dur="650" fill="hold"/>
                                        <p:tgtEl>
                                          <p:spTgt spid="5"/>
                                        </p:tgtEl>
                                        <p:attrNameLst>
                                          <p:attrName>ppt_h</p:attrName>
                                        </p:attrNameLst>
                                      </p:cBhvr>
                                      <p:tavLst>
                                        <p:tav tm="0">
                                          <p:val>
                                            <p:fltVal val="0"/>
                                          </p:val>
                                        </p:tav>
                                        <p:tav tm="100000">
                                          <p:val>
                                            <p:strVal val="#ppt_h"/>
                                          </p:val>
                                        </p:tav>
                                      </p:tavLst>
                                    </p:anim>
                                    <p:animEffect transition="in" filter="fade">
                                      <p:cBhvr>
                                        <p:cTn id="49" dur="6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Configuration Management</a:t>
            </a:r>
          </a:p>
        </p:txBody>
      </p:sp>
      <p:sp>
        <p:nvSpPr>
          <p:cNvPr id="6" name="Content Placeholder 5"/>
          <p:cNvSpPr>
            <a:spLocks noGrp="1"/>
          </p:cNvSpPr>
          <p:nvPr>
            <p:ph sz="quarter" idx="10"/>
          </p:nvPr>
        </p:nvSpPr>
        <p:spPr/>
        <p:txBody>
          <a:bodyPr/>
          <a:lstStyle/>
          <a:p>
            <a:r>
              <a:rPr lang="en-US" sz="3200" dirty="0"/>
              <a:t>PowerShell DSC</a:t>
            </a:r>
          </a:p>
          <a:p>
            <a:pPr lvl="1"/>
            <a:r>
              <a:rPr lang="en-US" sz="2400" dirty="0">
                <a:latin typeface="+mj-lt"/>
              </a:rPr>
              <a:t>First-class citizen in Windows</a:t>
            </a:r>
            <a:br>
              <a:rPr lang="en-US" sz="2400" dirty="0">
                <a:latin typeface="+mj-lt"/>
              </a:rPr>
            </a:br>
            <a:endParaRPr lang="en-US" sz="2400" dirty="0">
              <a:latin typeface="+mj-lt"/>
            </a:endParaRPr>
          </a:p>
          <a:p>
            <a:r>
              <a:rPr lang="en-US" sz="3200" dirty="0">
                <a:latin typeface="+mj-lt"/>
              </a:rPr>
              <a:t>Chef, Puppet</a:t>
            </a:r>
          </a:p>
          <a:p>
            <a:pPr lvl="1"/>
            <a:r>
              <a:rPr lang="en-US" sz="2400" dirty="0">
                <a:latin typeface="+mj-lt"/>
              </a:rPr>
              <a:t>Open source</a:t>
            </a:r>
          </a:p>
          <a:p>
            <a:pPr lvl="1"/>
            <a:r>
              <a:rPr lang="en-US" sz="2400" dirty="0">
                <a:latin typeface="+mj-lt"/>
              </a:rPr>
              <a:t>Popular</a:t>
            </a:r>
          </a:p>
          <a:p>
            <a:pPr lvl="1"/>
            <a:endParaRPr lang="en-US" sz="2400" dirty="0">
              <a:latin typeface="+mj-lt"/>
            </a:endParaRPr>
          </a:p>
          <a:p>
            <a:r>
              <a:rPr lang="en-US" sz="3200" dirty="0" err="1"/>
              <a:t>Ansible</a:t>
            </a:r>
            <a:endParaRPr lang="en-US" sz="3200" dirty="0"/>
          </a:p>
          <a:p>
            <a:pPr lvl="1"/>
            <a:r>
              <a:rPr lang="en-US" sz="2400" dirty="0">
                <a:latin typeface="+mj-lt"/>
              </a:rPr>
              <a:t>Agentless</a:t>
            </a:r>
          </a:p>
          <a:p>
            <a:pPr lvl="1"/>
            <a:endParaRPr lang="en-US" sz="2400" dirty="0">
              <a:latin typeface="+mj-lt"/>
            </a:endParaRPr>
          </a:p>
        </p:txBody>
      </p:sp>
    </p:spTree>
    <p:extLst>
      <p:ext uri="{BB962C8B-B14F-4D97-AF65-F5344CB8AC3E}">
        <p14:creationId xmlns:p14="http://schemas.microsoft.com/office/powerpoint/2010/main" val="11021389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Command Line Tools</a:t>
            </a:r>
          </a:p>
        </p:txBody>
      </p:sp>
      <p:sp>
        <p:nvSpPr>
          <p:cNvPr id="6" name="Content Placeholder 5"/>
          <p:cNvSpPr>
            <a:spLocks noGrp="1"/>
          </p:cNvSpPr>
          <p:nvPr>
            <p:ph sz="quarter" idx="10"/>
          </p:nvPr>
        </p:nvSpPr>
        <p:spPr/>
        <p:txBody>
          <a:bodyPr/>
          <a:lstStyle/>
          <a:p>
            <a:r>
              <a:rPr lang="en-US" sz="3200" dirty="0" err="1"/>
              <a:t>AzureCLI</a:t>
            </a:r>
            <a:endParaRPr lang="en-US" sz="3200" dirty="0"/>
          </a:p>
          <a:p>
            <a:pPr lvl="1"/>
            <a:r>
              <a:rPr lang="en-US" sz="2400" dirty="0">
                <a:latin typeface="+mj-lt"/>
              </a:rPr>
              <a:t>Cross platform</a:t>
            </a:r>
          </a:p>
          <a:p>
            <a:pPr lvl="1"/>
            <a:r>
              <a:rPr lang="en-US" sz="2400" dirty="0">
                <a:latin typeface="+mj-lt"/>
              </a:rPr>
              <a:t>Version 1.x built on </a:t>
            </a:r>
            <a:r>
              <a:rPr lang="en-US" sz="2400" dirty="0" err="1">
                <a:latin typeface="+mj-lt"/>
              </a:rPr>
              <a:t>nodejs</a:t>
            </a:r>
            <a:endParaRPr lang="en-US" sz="2400" dirty="0">
              <a:latin typeface="+mj-lt"/>
            </a:endParaRPr>
          </a:p>
          <a:p>
            <a:pPr lvl="1"/>
            <a:r>
              <a:rPr lang="en-US" sz="2400" dirty="0">
                <a:latin typeface="+mj-lt"/>
              </a:rPr>
              <a:t>Version 2 (preview) built on python</a:t>
            </a:r>
          </a:p>
          <a:p>
            <a:pPr lvl="2"/>
            <a:r>
              <a:rPr lang="en-US" sz="2400" dirty="0">
                <a:latin typeface="+mj-lt"/>
              </a:rPr>
              <a:t>Includes tab completion!</a:t>
            </a:r>
            <a:br>
              <a:rPr lang="en-US" sz="2400" dirty="0">
                <a:latin typeface="+mj-lt"/>
              </a:rPr>
            </a:br>
            <a:endParaRPr lang="en-US" sz="2400" dirty="0">
              <a:latin typeface="+mj-lt"/>
            </a:endParaRPr>
          </a:p>
          <a:p>
            <a:endParaRPr lang="en-US" sz="2400" dirty="0">
              <a:latin typeface="+mj-lt"/>
            </a:endParaRPr>
          </a:p>
          <a:p>
            <a:r>
              <a:rPr lang="en-US" sz="3200" dirty="0" err="1">
                <a:latin typeface="+mj-lt"/>
              </a:rPr>
              <a:t>AzureRM</a:t>
            </a:r>
            <a:r>
              <a:rPr lang="en-US" sz="3200" dirty="0">
                <a:latin typeface="+mj-lt"/>
              </a:rPr>
              <a:t> module for PowerShell</a:t>
            </a:r>
          </a:p>
          <a:p>
            <a:pPr lvl="1"/>
            <a:r>
              <a:rPr lang="en-US" sz="2400" dirty="0">
                <a:latin typeface="+mj-lt"/>
              </a:rPr>
              <a:t>Familiar</a:t>
            </a:r>
          </a:p>
          <a:p>
            <a:pPr lvl="1"/>
            <a:r>
              <a:rPr lang="en-US" sz="2400" dirty="0">
                <a:latin typeface="+mj-lt"/>
              </a:rPr>
              <a:t>Easy to install (using OneGet and WMF5)</a:t>
            </a:r>
          </a:p>
          <a:p>
            <a:pPr lvl="1"/>
            <a:endParaRPr lang="en-US" sz="2400" dirty="0">
              <a:latin typeface="+mj-lt"/>
            </a:endParaRPr>
          </a:p>
        </p:txBody>
      </p:sp>
    </p:spTree>
    <p:extLst>
      <p:ext uri="{BB962C8B-B14F-4D97-AF65-F5344CB8AC3E}">
        <p14:creationId xmlns:p14="http://schemas.microsoft.com/office/powerpoint/2010/main" val="6757775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Monitoring</a:t>
            </a:r>
          </a:p>
        </p:txBody>
      </p:sp>
    </p:spTree>
    <p:extLst>
      <p:ext uri="{BB962C8B-B14F-4D97-AF65-F5344CB8AC3E}">
        <p14:creationId xmlns:p14="http://schemas.microsoft.com/office/powerpoint/2010/main" val="270023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981" y="2716214"/>
            <a:ext cx="10086517" cy="917575"/>
          </a:xfrm>
          <a:prstGeom prst="rect">
            <a:avLst/>
          </a:prstGeom>
        </p:spPr>
        <p:txBody>
          <a:bodyPr/>
          <a:lstStyle/>
          <a:p>
            <a:r>
              <a:rPr lang="en-US" dirty="0"/>
              <a:t>Demo: Portal Monitor Center</a:t>
            </a:r>
          </a:p>
        </p:txBody>
      </p:sp>
    </p:spTree>
    <p:extLst>
      <p:ext uri="{BB962C8B-B14F-4D97-AF65-F5344CB8AC3E}">
        <p14:creationId xmlns:p14="http://schemas.microsoft.com/office/powerpoint/2010/main" val="102516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DevOps Tools</a:t>
            </a:r>
          </a:p>
        </p:txBody>
      </p:sp>
      <p:sp>
        <p:nvSpPr>
          <p:cNvPr id="3" name="Text Placeholder 2"/>
          <p:cNvSpPr>
            <a:spLocks noGrp="1"/>
          </p:cNvSpPr>
          <p:nvPr>
            <p:ph type="body" sz="quarter" idx="10"/>
          </p:nvPr>
        </p:nvSpPr>
        <p:spPr/>
        <p:txBody>
          <a:bodyPr/>
          <a:lstStyle/>
          <a:p>
            <a:endParaRPr lang="en-US" sz="2800" dirty="0"/>
          </a:p>
        </p:txBody>
      </p:sp>
    </p:spTree>
    <p:extLst>
      <p:ext uri="{BB962C8B-B14F-4D97-AF65-F5344CB8AC3E}">
        <p14:creationId xmlns:p14="http://schemas.microsoft.com/office/powerpoint/2010/main" val="151093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What is DevOps?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Azure Resource Manager</a:t>
            </a:r>
            <a:endParaRPr lang="en-US" sz="4000" dirty="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Monitoring</a:t>
            </a:r>
            <a:endParaRPr lang="en-US" sz="4000" dirty="0">
              <a:solidFill>
                <a:schemeClr val="bg1"/>
              </a:solidFill>
              <a:latin typeface="+mj-lt"/>
            </a:endParaRPr>
          </a:p>
        </p:txBody>
      </p:sp>
    </p:spTree>
    <p:extLst>
      <p:ext uri="{BB962C8B-B14F-4D97-AF65-F5344CB8AC3E}">
        <p14:creationId xmlns:p14="http://schemas.microsoft.com/office/powerpoint/2010/main" val="251482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What is DevOps?</a:t>
            </a:r>
          </a:p>
        </p:txBody>
      </p:sp>
    </p:spTree>
    <p:extLst>
      <p:ext uri="{BB962C8B-B14F-4D97-AF65-F5344CB8AC3E}">
        <p14:creationId xmlns:p14="http://schemas.microsoft.com/office/powerpoint/2010/main" val="204247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3 “Ways” of DevOps*</a:t>
            </a:r>
          </a:p>
        </p:txBody>
      </p:sp>
      <p:sp>
        <p:nvSpPr>
          <p:cNvPr id="6" name="Text Placeholder 5"/>
          <p:cNvSpPr>
            <a:spLocks noGrp="1"/>
          </p:cNvSpPr>
          <p:nvPr>
            <p:ph sz="quarter" idx="10"/>
          </p:nvPr>
        </p:nvSpPr>
        <p:spPr/>
        <p:txBody>
          <a:bodyPr/>
          <a:lstStyle/>
          <a:p>
            <a:pPr marL="457200" indent="-457200">
              <a:buFont typeface="+mj-lt"/>
              <a:buAutoNum type="arabicPeriod"/>
            </a:pPr>
            <a:r>
              <a:rPr lang="en-US" sz="2800" dirty="0"/>
              <a:t>Fast flow from development to production</a:t>
            </a:r>
          </a:p>
          <a:p>
            <a:pPr marL="457200" indent="-457200">
              <a:buFont typeface="+mj-lt"/>
              <a:buAutoNum type="arabicPeriod"/>
            </a:pPr>
            <a:r>
              <a:rPr lang="en-US" sz="2800" dirty="0"/>
              <a:t>Fast feedback from production back to development</a:t>
            </a:r>
          </a:p>
          <a:p>
            <a:pPr marL="457200" indent="-457200">
              <a:buFont typeface="+mj-lt"/>
              <a:buAutoNum type="arabicPeriod"/>
            </a:pPr>
            <a:r>
              <a:rPr lang="en-US" sz="2800" dirty="0"/>
              <a:t>A culture of continual experimentation and repetition</a:t>
            </a:r>
          </a:p>
          <a:p>
            <a:pPr marL="457200" indent="-457200">
              <a:buFont typeface="+mj-lt"/>
              <a:buAutoNum type="arabicPeriod"/>
            </a:pPr>
            <a:endParaRPr lang="en-US" sz="2800" dirty="0"/>
          </a:p>
          <a:p>
            <a:pPr marL="0" indent="0">
              <a:buNone/>
            </a:pPr>
            <a:r>
              <a:rPr lang="en-US" sz="1400" dirty="0"/>
              <a:t>*Behr, Kevin, et al, “The Phoenix Project” http://itrevolution.com/books/phoenix-project-devops-book/</a:t>
            </a:r>
          </a:p>
        </p:txBody>
      </p:sp>
    </p:spTree>
    <p:extLst>
      <p:ext uri="{BB962C8B-B14F-4D97-AF65-F5344CB8AC3E}">
        <p14:creationId xmlns:p14="http://schemas.microsoft.com/office/powerpoint/2010/main" val="33717461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Cloud</a:t>
            </a:r>
          </a:p>
        </p:txBody>
      </p:sp>
      <p:sp>
        <p:nvSpPr>
          <p:cNvPr id="4" name="Oval 3"/>
          <p:cNvSpPr/>
          <p:nvPr/>
        </p:nvSpPr>
        <p:spPr>
          <a:xfrm>
            <a:off x="3732751" y="2379945"/>
            <a:ext cx="2668044" cy="2567835"/>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5400" dirty="0"/>
              <a:t>Dev</a:t>
            </a:r>
          </a:p>
        </p:txBody>
      </p:sp>
      <p:sp>
        <p:nvSpPr>
          <p:cNvPr id="5" name="Oval 4"/>
          <p:cNvSpPr/>
          <p:nvPr/>
        </p:nvSpPr>
        <p:spPr>
          <a:xfrm>
            <a:off x="5757792" y="2379945"/>
            <a:ext cx="2668044" cy="256783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5400" dirty="0"/>
              <a:t>QA</a:t>
            </a:r>
          </a:p>
        </p:txBody>
      </p:sp>
    </p:spTree>
    <p:extLst>
      <p:ext uri="{BB962C8B-B14F-4D97-AF65-F5344CB8AC3E}">
        <p14:creationId xmlns:p14="http://schemas.microsoft.com/office/powerpoint/2010/main" val="34444361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p>
        </p:txBody>
      </p:sp>
      <p:sp>
        <p:nvSpPr>
          <p:cNvPr id="5" name="Oval 4"/>
          <p:cNvSpPr/>
          <p:nvPr/>
        </p:nvSpPr>
        <p:spPr>
          <a:xfrm>
            <a:off x="5757792" y="2379945"/>
            <a:ext cx="2668044" cy="256783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5400" dirty="0"/>
              <a:t>QA</a:t>
            </a:r>
          </a:p>
        </p:txBody>
      </p:sp>
      <p:sp>
        <p:nvSpPr>
          <p:cNvPr id="6" name="Oval 5"/>
          <p:cNvSpPr/>
          <p:nvPr/>
        </p:nvSpPr>
        <p:spPr>
          <a:xfrm>
            <a:off x="4745272" y="3747673"/>
            <a:ext cx="2668044" cy="2567835"/>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5400" dirty="0"/>
              <a:t>Ops</a:t>
            </a:r>
          </a:p>
        </p:txBody>
      </p:sp>
      <p:sp>
        <p:nvSpPr>
          <p:cNvPr id="4" name="Oval 3"/>
          <p:cNvSpPr/>
          <p:nvPr/>
        </p:nvSpPr>
        <p:spPr>
          <a:xfrm>
            <a:off x="3732751" y="2379945"/>
            <a:ext cx="2668044" cy="2567835"/>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5400" dirty="0"/>
              <a:t>Dev</a:t>
            </a:r>
          </a:p>
        </p:txBody>
      </p:sp>
    </p:spTree>
    <p:extLst>
      <p:ext uri="{BB962C8B-B14F-4D97-AF65-F5344CB8AC3E}">
        <p14:creationId xmlns:p14="http://schemas.microsoft.com/office/powerpoint/2010/main" val="41605371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Azure Resource Manager</a:t>
            </a:r>
          </a:p>
        </p:txBody>
      </p:sp>
    </p:spTree>
    <p:extLst>
      <p:ext uri="{BB962C8B-B14F-4D97-AF65-F5344CB8AC3E}">
        <p14:creationId xmlns:p14="http://schemas.microsoft.com/office/powerpoint/2010/main" val="365588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981" y="2716214"/>
            <a:ext cx="10086517" cy="917575"/>
          </a:xfrm>
          <a:prstGeom prst="rect">
            <a:avLst/>
          </a:prstGeom>
        </p:spPr>
        <p:txBody>
          <a:bodyPr/>
          <a:lstStyle/>
          <a:p>
            <a:r>
              <a:rPr lang="en-US" dirty="0"/>
              <a:t>Demo: </a:t>
            </a:r>
            <a:r>
              <a:rPr lang="en-US" altLang="zh-CN" dirty="0"/>
              <a:t>Exploring the ARM API</a:t>
            </a:r>
            <a:endParaRPr lang="en-US" dirty="0"/>
          </a:p>
        </p:txBody>
      </p:sp>
    </p:spTree>
    <p:extLst>
      <p:ext uri="{BB962C8B-B14F-4D97-AF65-F5344CB8AC3E}">
        <p14:creationId xmlns:p14="http://schemas.microsoft.com/office/powerpoint/2010/main" val="131867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Automation Tools</a:t>
            </a:r>
          </a:p>
        </p:txBody>
      </p:sp>
    </p:spTree>
    <p:extLst>
      <p:ext uri="{BB962C8B-B14F-4D97-AF65-F5344CB8AC3E}">
        <p14:creationId xmlns:p14="http://schemas.microsoft.com/office/powerpoint/2010/main" val="314382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_by_MSF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by_MSFT" id="{173F0955-DEB8-4154-A723-A2EE1F2281F0}" vid="{3A4667CC-C88F-4836-9DA5-BEFF928208D0}"/>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Azure_by_MSFT</Template>
  <TotalTime>293</TotalTime>
  <Words>1079</Words>
  <Application>Microsoft Office PowerPoint</Application>
  <PresentationFormat>Widescreen</PresentationFormat>
  <Paragraphs>135</Paragraphs>
  <Slides>16</Slides>
  <Notes>11</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16</vt:i4>
      </vt:variant>
    </vt:vector>
  </HeadingPairs>
  <TitlesOfParts>
    <vt:vector size="37" baseType="lpstr">
      <vt:lpstr>Arial</vt:lpstr>
      <vt:lpstr>Calibri</vt:lpstr>
      <vt:lpstr>Calibri Light</vt:lpstr>
      <vt:lpstr>Consolas</vt:lpstr>
      <vt:lpstr>Courier New</vt:lpstr>
      <vt:lpstr>等线</vt:lpstr>
      <vt:lpstr>Mangal</vt:lpstr>
      <vt:lpstr>Myriad Pro</vt:lpstr>
      <vt:lpstr>Segoe UI</vt:lpstr>
      <vt:lpstr>Segoe UI Light</vt:lpstr>
      <vt:lpstr>Segoe UI Semibold</vt:lpstr>
      <vt:lpstr>Verdana</vt:lpstr>
      <vt:lpstr>Wingdings</vt:lpstr>
      <vt:lpstr>Azure_by_MSFT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Azure DevOps Tools</vt:lpstr>
      <vt:lpstr>Agenda</vt:lpstr>
      <vt:lpstr>What is DevOps?</vt:lpstr>
      <vt:lpstr>3 “Ways” of DevOps*</vt:lpstr>
      <vt:lpstr>Before Cloud</vt:lpstr>
      <vt:lpstr>DevOps</vt:lpstr>
      <vt:lpstr>Azure Resource Manager</vt:lpstr>
      <vt:lpstr>Demo: Exploring the ARM API</vt:lpstr>
      <vt:lpstr>Automation Tools</vt:lpstr>
      <vt:lpstr>ARM Templates</vt:lpstr>
      <vt:lpstr>JSON files—simpler than they look Schema, content version, parameters, variables, resources, and outputs</vt:lpstr>
      <vt:lpstr>Configuration Management</vt:lpstr>
      <vt:lpstr>Command Line Tools</vt:lpstr>
      <vt:lpstr>Monitoring</vt:lpstr>
      <vt:lpstr>Demo: Portal Monitor Center</vt:lpstr>
      <vt:lpstr>Azure DevOps 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Tools</dc:title>
  <dc:creator>David Benedic</dc:creator>
  <cp:lastModifiedBy>David Benedic</cp:lastModifiedBy>
  <cp:revision>21</cp:revision>
  <dcterms:created xsi:type="dcterms:W3CDTF">2016-10-15T22:23:22Z</dcterms:created>
  <dcterms:modified xsi:type="dcterms:W3CDTF">2016-10-18T16:27:34Z</dcterms:modified>
</cp:coreProperties>
</file>